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7" r:id="rId6"/>
    <p:sldId id="268" r:id="rId7"/>
    <p:sldId id="266" r:id="rId8"/>
    <p:sldId id="260" r:id="rId9"/>
    <p:sldId id="261" r:id="rId10"/>
    <p:sldId id="262" r:id="rId11"/>
    <p:sldId id="263" r:id="rId12"/>
    <p:sldId id="264" r:id="rId13"/>
    <p:sldId id="265"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4/29/2024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4/29/2024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4/29/2024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profile.php?id=100064622444535&amp;ref=bookmarks" TargetMode="External"/><Relationship Id="rId2" Type="http://schemas.openxmlformats.org/officeDocument/2006/relationships/hyperlink" Target="mailto:las_valde@inbox.l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990600"/>
            <a:ext cx="5486400" cy="3325368"/>
          </a:xfrm>
        </p:spPr>
        <p:txBody>
          <a:bodyPr>
            <a:noAutofit/>
          </a:bodyPr>
          <a:lstStyle/>
          <a:p>
            <a:r>
              <a:rPr lang="lv-LV" sz="3000" dirty="0"/>
              <a:t>par biedru pienākumiem un tiesībām, </a:t>
            </a:r>
            <a:br>
              <a:rPr lang="lv-LV" sz="3000" dirty="0"/>
            </a:br>
            <a:r>
              <a:rPr lang="lv-LV" sz="3000" dirty="0"/>
              <a:t>par   pasākumu finanšu līdzekļu sadalījumu, piešķiršanu un atskaišu iesniegšanu</a:t>
            </a:r>
          </a:p>
        </p:txBody>
      </p:sp>
      <p:sp>
        <p:nvSpPr>
          <p:cNvPr id="3" name="Subtitle 2"/>
          <p:cNvSpPr>
            <a:spLocks noGrp="1"/>
          </p:cNvSpPr>
          <p:nvPr>
            <p:ph type="subTitle" idx="1"/>
          </p:nvPr>
        </p:nvSpPr>
        <p:spPr>
          <a:xfrm>
            <a:off x="3048000" y="4876800"/>
            <a:ext cx="5638800" cy="990600"/>
          </a:xfrm>
        </p:spPr>
        <p:txBody>
          <a:bodyPr>
            <a:normAutofit fontScale="92500" lnSpcReduction="10000"/>
          </a:bodyPr>
          <a:lstStyle/>
          <a:p>
            <a:r>
              <a:rPr lang="lv-LV" dirty="0"/>
              <a:t>Māra Vilciņa</a:t>
            </a:r>
          </a:p>
          <a:p>
            <a:r>
              <a:rPr lang="lv-LV" dirty="0"/>
              <a:t>LAS viceprezidente</a:t>
            </a:r>
          </a:p>
          <a:p>
            <a:r>
              <a:rPr lang="lv-LV" dirty="0"/>
              <a:t>las_valde@inbox.lv</a:t>
            </a:r>
          </a:p>
        </p:txBody>
      </p:sp>
      <p:pic>
        <p:nvPicPr>
          <p:cNvPr id="4" name="Picture 3">
            <a:extLst>
              <a:ext uri="{FF2B5EF4-FFF2-40B4-BE49-F238E27FC236}">
                <a16:creationId xmlns:a16="http://schemas.microsoft.com/office/drawing/2014/main" id="{2C7467C4-8649-4794-8914-7D3DFE88A6BD}"/>
              </a:ext>
            </a:extLst>
          </p:cNvPr>
          <p:cNvPicPr>
            <a:picLocks noChangeAspect="1"/>
          </p:cNvPicPr>
          <p:nvPr/>
        </p:nvPicPr>
        <p:blipFill>
          <a:blip r:embed="rId2"/>
          <a:stretch>
            <a:fillRect/>
          </a:stretch>
        </p:blipFill>
        <p:spPr>
          <a:xfrm>
            <a:off x="609600" y="457200"/>
            <a:ext cx="1121761" cy="1170533"/>
          </a:xfrm>
          <a:prstGeom prst="rect">
            <a:avLst/>
          </a:prstGeom>
        </p:spPr>
      </p:pic>
    </p:spTree>
    <p:extLst>
      <p:ext uri="{BB962C8B-B14F-4D97-AF65-F5344CB8AC3E}">
        <p14:creationId xmlns:p14="http://schemas.microsoft.com/office/powerpoint/2010/main" val="46354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lv-LV" dirty="0"/>
              <a:t>Finanšu atskaites</a:t>
            </a:r>
          </a:p>
        </p:txBody>
      </p:sp>
      <p:sp>
        <p:nvSpPr>
          <p:cNvPr id="3" name="Content Placeholder 2"/>
          <p:cNvSpPr>
            <a:spLocks noGrp="1"/>
          </p:cNvSpPr>
          <p:nvPr>
            <p:ph idx="1"/>
          </p:nvPr>
        </p:nvSpPr>
        <p:spPr>
          <a:xfrm>
            <a:off x="457200" y="1066800"/>
            <a:ext cx="7543800" cy="5388936"/>
          </a:xfrm>
        </p:spPr>
        <p:txBody>
          <a:bodyPr>
            <a:normAutofit lnSpcReduction="10000"/>
          </a:bodyPr>
          <a:lstStyle/>
          <a:p>
            <a:pPr marL="0" lvl="1" indent="0">
              <a:spcBef>
                <a:spcPts val="600"/>
              </a:spcBef>
              <a:buClr>
                <a:schemeClr val="tx2"/>
              </a:buClr>
              <a:buSzPct val="73000"/>
              <a:buNone/>
            </a:pPr>
            <a:r>
              <a:rPr lang="lv-LV" sz="2400" dirty="0">
                <a:solidFill>
                  <a:schemeClr val="tx1"/>
                </a:solidFill>
              </a:rPr>
              <a:t>Atskaitei jāpievieno Biedrības paraksttiesīgās amatpersonas vai grāmatveža apliecinātas šādu dokumentu kopijas,</a:t>
            </a:r>
            <a:r>
              <a:rPr lang="lv-LV" sz="2000" dirty="0">
                <a:solidFill>
                  <a:schemeClr val="tx1"/>
                </a:solidFill>
              </a:rPr>
              <a:t> </a:t>
            </a:r>
            <a:r>
              <a:rPr lang="lv-LV" sz="2400" dirty="0">
                <a:solidFill>
                  <a:schemeClr val="tx1"/>
                </a:solidFill>
              </a:rPr>
              <a:t> kas apliecina organizācijas iesniegtās atskaites pareizību:</a:t>
            </a:r>
          </a:p>
          <a:p>
            <a:pPr marL="274320" lvl="1" indent="-274320">
              <a:spcBef>
                <a:spcPts val="600"/>
              </a:spcBef>
              <a:buClr>
                <a:schemeClr val="tx2"/>
              </a:buClr>
              <a:buSzPct val="73000"/>
              <a:buFont typeface="Wingdings 2"/>
              <a:buChar char=""/>
            </a:pPr>
            <a:r>
              <a:rPr lang="lv-LV" sz="2400" dirty="0">
                <a:solidFill>
                  <a:schemeClr val="tx1"/>
                </a:solidFill>
              </a:rPr>
              <a:t>Finanšu atskaites veidlapa;</a:t>
            </a:r>
          </a:p>
          <a:p>
            <a:pPr marL="274320" lvl="1" indent="-274320">
              <a:spcBef>
                <a:spcPts val="600"/>
              </a:spcBef>
              <a:buClr>
                <a:schemeClr val="tx2"/>
              </a:buClr>
              <a:buSzPct val="73000"/>
              <a:buFont typeface="Wingdings 2"/>
              <a:buChar char=""/>
            </a:pPr>
            <a:r>
              <a:rPr lang="lv-LV" sz="2400" dirty="0">
                <a:solidFill>
                  <a:schemeClr val="tx1"/>
                </a:solidFill>
              </a:rPr>
              <a:t>Pirmdokumenti - rēķins, preču pavadzīme, attiecināmie  līgumi un rīkojumi, ja tas ir nepieciešams;</a:t>
            </a:r>
          </a:p>
          <a:p>
            <a:pPr marL="274320" lvl="1" indent="-274320">
              <a:spcBef>
                <a:spcPts val="600"/>
              </a:spcBef>
              <a:buClr>
                <a:schemeClr val="tx2"/>
              </a:buClr>
              <a:buSzPct val="73000"/>
              <a:buFont typeface="Wingdings 2"/>
              <a:buChar char=""/>
            </a:pPr>
            <a:r>
              <a:rPr lang="lv-LV" sz="2400" dirty="0">
                <a:solidFill>
                  <a:schemeClr val="tx1"/>
                </a:solidFill>
              </a:rPr>
              <a:t>Bankas konta izraksts, kuram jābūt par laiku no atskaites perioda sākuma datuma līdz atskaites beigu datumam. Bankas konta izrakstā ar krāsainu marķieri vai kā citādāk ir jāiezīmē tās naudas summas, kuras ir pārskaitītas no  LAS piešķirtajiem budžeta līdzekļiem un attiecas uz iesniegto atskaiti.</a:t>
            </a:r>
          </a:p>
          <a:p>
            <a:pPr marL="274320" lvl="1" indent="-274320">
              <a:spcBef>
                <a:spcPts val="600"/>
              </a:spcBef>
              <a:buClr>
                <a:schemeClr val="tx2"/>
              </a:buClr>
              <a:buSzPct val="73000"/>
              <a:buFont typeface="Wingdings 2"/>
              <a:buChar char=""/>
            </a:pPr>
            <a:endParaRPr lang="lv-LV" sz="2400" dirty="0"/>
          </a:p>
          <a:p>
            <a:endParaRPr lang="lv-LV" dirty="0"/>
          </a:p>
        </p:txBody>
      </p:sp>
      <p:pic>
        <p:nvPicPr>
          <p:cNvPr id="4" name="Picture 3">
            <a:extLst>
              <a:ext uri="{FF2B5EF4-FFF2-40B4-BE49-F238E27FC236}">
                <a16:creationId xmlns:a16="http://schemas.microsoft.com/office/drawing/2014/main" id="{03BE9702-3C6A-4D35-8981-5C02F32A39F5}"/>
              </a:ext>
            </a:extLst>
          </p:cNvPr>
          <p:cNvPicPr>
            <a:picLocks noChangeAspect="1"/>
          </p:cNvPicPr>
          <p:nvPr/>
        </p:nvPicPr>
        <p:blipFill>
          <a:blip r:embed="rId2"/>
          <a:stretch>
            <a:fillRect/>
          </a:stretch>
        </p:blipFill>
        <p:spPr>
          <a:xfrm>
            <a:off x="8305800" y="6019800"/>
            <a:ext cx="634039" cy="664522"/>
          </a:xfrm>
          <a:prstGeom prst="rect">
            <a:avLst/>
          </a:prstGeom>
        </p:spPr>
      </p:pic>
    </p:spTree>
    <p:extLst>
      <p:ext uri="{BB962C8B-B14F-4D97-AF65-F5344CB8AC3E}">
        <p14:creationId xmlns:p14="http://schemas.microsoft.com/office/powerpoint/2010/main" val="315333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lv-LV" dirty="0"/>
              <a:t>Finanšu atskaites</a:t>
            </a:r>
          </a:p>
        </p:txBody>
      </p:sp>
      <p:sp>
        <p:nvSpPr>
          <p:cNvPr id="3" name="Content Placeholder 2"/>
          <p:cNvSpPr>
            <a:spLocks noGrp="1"/>
          </p:cNvSpPr>
          <p:nvPr>
            <p:ph idx="1"/>
          </p:nvPr>
        </p:nvSpPr>
        <p:spPr>
          <a:xfrm>
            <a:off x="304800" y="1981200"/>
            <a:ext cx="7505700" cy="3048000"/>
          </a:xfrm>
        </p:spPr>
        <p:txBody>
          <a:bodyPr>
            <a:normAutofit/>
          </a:bodyPr>
          <a:lstStyle/>
          <a:p>
            <a:pPr marL="274320" lvl="1" indent="-274320">
              <a:spcBef>
                <a:spcPts val="600"/>
              </a:spcBef>
              <a:buClr>
                <a:schemeClr val="tx2"/>
              </a:buClr>
              <a:buSzPct val="73000"/>
              <a:buFont typeface="Wingdings 2"/>
              <a:buChar char=""/>
            </a:pPr>
            <a:r>
              <a:rPr lang="lv-LV" sz="2400" dirty="0">
                <a:solidFill>
                  <a:schemeClr val="tx1"/>
                </a:solidFill>
              </a:rPr>
              <a:t>Maksājuma uzdevuma mērķī ir jābūt obligāti norādītam ne tikai pirmdokumenta numuram un datumam, bet arī par ko tiek veikts maksājums pretējā gadījumā, izrakstam jāpievieno attiecīgā rēķina apstiprināta kopija. Ja no Biedrības konta attiecīgajos darījumos ir tērēta ne tikai LAS pārskaitītā nauda, tad blakus ar cipariem jānorāda summa, kura attiecas uz iesniedzamo atskaiti. </a:t>
            </a:r>
          </a:p>
          <a:p>
            <a:endParaRPr lang="lv-LV" dirty="0"/>
          </a:p>
        </p:txBody>
      </p:sp>
      <p:pic>
        <p:nvPicPr>
          <p:cNvPr id="4" name="Picture 3">
            <a:extLst>
              <a:ext uri="{FF2B5EF4-FFF2-40B4-BE49-F238E27FC236}">
                <a16:creationId xmlns:a16="http://schemas.microsoft.com/office/drawing/2014/main" id="{BCD15BE4-A467-456B-AB70-F168851C8055}"/>
              </a:ext>
            </a:extLst>
          </p:cNvPr>
          <p:cNvPicPr>
            <a:picLocks noChangeAspect="1"/>
          </p:cNvPicPr>
          <p:nvPr/>
        </p:nvPicPr>
        <p:blipFill>
          <a:blip r:embed="rId2"/>
          <a:stretch>
            <a:fillRect/>
          </a:stretch>
        </p:blipFill>
        <p:spPr>
          <a:xfrm>
            <a:off x="8305800" y="6019800"/>
            <a:ext cx="634039" cy="664522"/>
          </a:xfrm>
          <a:prstGeom prst="rect">
            <a:avLst/>
          </a:prstGeom>
        </p:spPr>
      </p:pic>
    </p:spTree>
    <p:extLst>
      <p:ext uri="{BB962C8B-B14F-4D97-AF65-F5344CB8AC3E}">
        <p14:creationId xmlns:p14="http://schemas.microsoft.com/office/powerpoint/2010/main" val="64058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lv-LV" dirty="0"/>
              <a:t>Finanšu atskaites</a:t>
            </a:r>
          </a:p>
        </p:txBody>
      </p:sp>
      <p:sp>
        <p:nvSpPr>
          <p:cNvPr id="3" name="Content Placeholder 2"/>
          <p:cNvSpPr>
            <a:spLocks noGrp="1"/>
          </p:cNvSpPr>
          <p:nvPr>
            <p:ph idx="1"/>
          </p:nvPr>
        </p:nvSpPr>
        <p:spPr>
          <a:xfrm>
            <a:off x="457200" y="990600"/>
            <a:ext cx="7543800" cy="5465136"/>
          </a:xfrm>
        </p:spPr>
        <p:txBody>
          <a:bodyPr/>
          <a:lstStyle/>
          <a:p>
            <a:pPr marL="274320" lvl="1" indent="-274320">
              <a:spcBef>
                <a:spcPts val="600"/>
              </a:spcBef>
              <a:buClr>
                <a:schemeClr val="tx2"/>
              </a:buClr>
              <a:buSzPct val="73000"/>
              <a:buFont typeface="Wingdings 2"/>
              <a:buChar char=""/>
            </a:pPr>
            <a:r>
              <a:rPr lang="lv-LV" sz="2400" dirty="0">
                <a:solidFill>
                  <a:schemeClr val="tx1"/>
                </a:solidFill>
              </a:rPr>
              <a:t>Ja komandējuma izdevumiem vai naudas balvām nauda no Biedrības konta ir pārskaitīta uz privātpersonas kontu, tad Bankas konta izrakstam jāpievieno tās privātpersonas, uz kuras kontu pārskaitīta nauda, avansa norēķinu apstiprinātas kopijas par izlietoto naudu. Ja nauda ir izlietota dienas naudas izmaksai vairākām personām vai apbalvošanai ar naudas balvām sacensību laikā, tad avansa norēķina kopijai ir jāpievieno dienas naudas izmaksas saraksta vai apbalvoto saraksta kopiju ar attiecīgo personu parakstiem par naudas saņemšanu. </a:t>
            </a:r>
          </a:p>
          <a:p>
            <a:endParaRPr lang="lv-LV" dirty="0"/>
          </a:p>
        </p:txBody>
      </p:sp>
      <p:pic>
        <p:nvPicPr>
          <p:cNvPr id="4" name="Picture 3">
            <a:extLst>
              <a:ext uri="{FF2B5EF4-FFF2-40B4-BE49-F238E27FC236}">
                <a16:creationId xmlns:a16="http://schemas.microsoft.com/office/drawing/2014/main" id="{A90D32D9-E87E-43E9-BB6A-149C096F15BA}"/>
              </a:ext>
            </a:extLst>
          </p:cNvPr>
          <p:cNvPicPr>
            <a:picLocks noChangeAspect="1"/>
          </p:cNvPicPr>
          <p:nvPr/>
        </p:nvPicPr>
        <p:blipFill>
          <a:blip r:embed="rId2"/>
          <a:stretch>
            <a:fillRect/>
          </a:stretch>
        </p:blipFill>
        <p:spPr>
          <a:xfrm>
            <a:off x="8369780" y="6019800"/>
            <a:ext cx="634039" cy="664522"/>
          </a:xfrm>
          <a:prstGeom prst="rect">
            <a:avLst/>
          </a:prstGeom>
        </p:spPr>
      </p:pic>
    </p:spTree>
    <p:extLst>
      <p:ext uri="{BB962C8B-B14F-4D97-AF65-F5344CB8AC3E}">
        <p14:creationId xmlns:p14="http://schemas.microsoft.com/office/powerpoint/2010/main" val="39552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lv-LV" dirty="0"/>
              <a:t>Pasākumu atskaite</a:t>
            </a:r>
          </a:p>
        </p:txBody>
      </p:sp>
      <p:sp>
        <p:nvSpPr>
          <p:cNvPr id="3" name="Content Placeholder 2"/>
          <p:cNvSpPr>
            <a:spLocks noGrp="1"/>
          </p:cNvSpPr>
          <p:nvPr>
            <p:ph idx="1"/>
          </p:nvPr>
        </p:nvSpPr>
        <p:spPr>
          <a:xfrm>
            <a:off x="457200" y="1295400"/>
            <a:ext cx="7239000" cy="5160336"/>
          </a:xfrm>
        </p:spPr>
        <p:txBody>
          <a:bodyPr/>
          <a:lstStyle/>
          <a:p>
            <a:r>
              <a:rPr lang="lv-LV" dirty="0"/>
              <a:t>Par komandējumiem uz sacensībām vai citiem pasākumiem attiecināmā persona iesniedz saturisko/ komandējuma pārskatu 5 dienu laikā pēc pasākuma.</a:t>
            </a:r>
          </a:p>
          <a:p>
            <a:r>
              <a:rPr lang="lv-LV" dirty="0"/>
              <a:t>Biedrība iesniedz Pasākumu atskaiti, rezultātus, publicēšanai tīmekļvietnē (mājas lapā) www.climbing.lv, nosūtot  tos uz e-pastu: las_valde@inbox.lv</a:t>
            </a:r>
          </a:p>
          <a:p>
            <a:r>
              <a:rPr lang="lv-LV" dirty="0"/>
              <a:t>Ja dokumenti parakstīti ar elektronisko parakstu, visu dokumentu paketi ievieto vienā elektroniskajā dokumentā un </a:t>
            </a:r>
            <a:r>
              <a:rPr lang="lv-LV" dirty="0" err="1"/>
              <a:t>nosūta</a:t>
            </a:r>
            <a:r>
              <a:rPr lang="lv-LV" dirty="0"/>
              <a:t> las_valde@inbox.lv.</a:t>
            </a:r>
          </a:p>
        </p:txBody>
      </p:sp>
      <p:pic>
        <p:nvPicPr>
          <p:cNvPr id="4" name="Picture 3">
            <a:extLst>
              <a:ext uri="{FF2B5EF4-FFF2-40B4-BE49-F238E27FC236}">
                <a16:creationId xmlns:a16="http://schemas.microsoft.com/office/drawing/2014/main" id="{3BE6F466-C35B-4B6C-BCA7-7D4324A320CF}"/>
              </a:ext>
            </a:extLst>
          </p:cNvPr>
          <p:cNvPicPr>
            <a:picLocks noChangeAspect="1"/>
          </p:cNvPicPr>
          <p:nvPr/>
        </p:nvPicPr>
        <p:blipFill>
          <a:blip r:embed="rId2"/>
          <a:stretch>
            <a:fillRect/>
          </a:stretch>
        </p:blipFill>
        <p:spPr>
          <a:xfrm>
            <a:off x="8305800" y="6019800"/>
            <a:ext cx="634039" cy="664522"/>
          </a:xfrm>
          <a:prstGeom prst="rect">
            <a:avLst/>
          </a:prstGeom>
        </p:spPr>
      </p:pic>
    </p:spTree>
    <p:extLst>
      <p:ext uri="{BB962C8B-B14F-4D97-AF65-F5344CB8AC3E}">
        <p14:creationId xmlns:p14="http://schemas.microsoft.com/office/powerpoint/2010/main" val="108948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7924800" cy="5524500"/>
          </a:xfrm>
        </p:spPr>
        <p:txBody>
          <a:bodyPr>
            <a:normAutofit fontScale="90000"/>
          </a:bodyPr>
          <a:lstStyle/>
          <a:p>
            <a:pPr algn="ctr"/>
            <a:r>
              <a:rPr lang="lv-LV" cap="none" dirty="0">
                <a:hlinkClick r:id="rId2"/>
              </a:rPr>
              <a:t>las_valde@inbox</a:t>
            </a:r>
            <a:r>
              <a:rPr lang="lv-LV" dirty="0">
                <a:hlinkClick r:id="rId2"/>
              </a:rPr>
              <a:t>.</a:t>
            </a:r>
            <a:r>
              <a:rPr lang="lv-LV" cap="none" dirty="0">
                <a:hlinkClick r:id="rId2"/>
              </a:rPr>
              <a:t>lv</a:t>
            </a:r>
            <a:br>
              <a:rPr lang="lv-LV" sz="2000" cap="none" dirty="0"/>
            </a:br>
            <a:br>
              <a:rPr lang="lv-LV" cap="none" dirty="0"/>
            </a:br>
            <a:r>
              <a:rPr lang="lv-LV" cap="none" dirty="0"/>
              <a:t>https://www.climbing.lv/</a:t>
            </a:r>
            <a:br>
              <a:rPr lang="lv-LV" cap="none" dirty="0"/>
            </a:br>
            <a:br>
              <a:rPr lang="lv-LV" cap="none" dirty="0"/>
            </a:br>
            <a:r>
              <a:rPr lang="lv-LV" u="sng" cap="none" dirty="0">
                <a:solidFill>
                  <a:schemeClr val="accent4">
                    <a:lumMod val="40000"/>
                    <a:lumOff val="60000"/>
                  </a:schemeClr>
                </a:solidFill>
              </a:rPr>
              <a:t>https://www.facebook.com/latvijasalpinistusavieniba</a:t>
            </a:r>
            <a:br>
              <a:rPr lang="lv-LV" u="sng" cap="none" dirty="0">
                <a:solidFill>
                  <a:schemeClr val="accent4">
                    <a:lumMod val="40000"/>
                    <a:lumOff val="60000"/>
                  </a:schemeClr>
                </a:solidFill>
              </a:rPr>
            </a:br>
            <a:r>
              <a:rPr lang="lv-LV" sz="3600" u="sng" cap="none"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https://www.facebook.com/</a:t>
            </a:r>
            <a:r>
              <a:rPr lang="lv-LV" sz="2000" u="sng" cap="none"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profile.php?id=100064622444535&amp;ref=bookmarks</a:t>
            </a:r>
            <a:br>
              <a:rPr lang="lv-LV" sz="2000" u="sng" cap="none" dirty="0">
                <a:solidFill>
                  <a:schemeClr val="accent4">
                    <a:lumMod val="40000"/>
                    <a:lumOff val="60000"/>
                  </a:schemeClr>
                </a:solidFill>
              </a:rPr>
            </a:br>
            <a:r>
              <a:rPr lang="lv-LV" sz="3600" u="sng" cap="none" dirty="0">
                <a:solidFill>
                  <a:schemeClr val="accent4">
                    <a:lumMod val="40000"/>
                    <a:lumOff val="60000"/>
                  </a:schemeClr>
                </a:solidFill>
              </a:rPr>
              <a:t>https://www.instagram.com/latvijasalpinistusavieniba/</a:t>
            </a:r>
            <a:br>
              <a:rPr lang="lv-LV" sz="2000" u="sng" cap="none" dirty="0">
                <a:solidFill>
                  <a:schemeClr val="accent4">
                    <a:lumMod val="40000"/>
                    <a:lumOff val="60000"/>
                  </a:schemeClr>
                </a:solidFill>
              </a:rPr>
            </a:br>
            <a:r>
              <a:rPr lang="lv-LV" sz="3600" u="sng" cap="none" dirty="0">
                <a:solidFill>
                  <a:schemeClr val="accent4">
                    <a:lumMod val="40000"/>
                    <a:lumOff val="60000"/>
                  </a:schemeClr>
                </a:solidFill>
              </a:rPr>
              <a:t>https://www.youtube.com/channel/</a:t>
            </a:r>
            <a:r>
              <a:rPr lang="lv-LV" sz="2000" u="sng" cap="none" dirty="0">
                <a:solidFill>
                  <a:schemeClr val="accent4">
                    <a:lumMod val="40000"/>
                    <a:lumOff val="60000"/>
                  </a:schemeClr>
                </a:solidFill>
              </a:rPr>
              <a:t>UClZ_sRhVdhWnwEw8UEsAn-w</a:t>
            </a:r>
            <a:br>
              <a:rPr lang="lv-LV" sz="2000" u="sng" cap="none" dirty="0">
                <a:solidFill>
                  <a:schemeClr val="accent4">
                    <a:lumMod val="40000"/>
                    <a:lumOff val="60000"/>
                  </a:schemeClr>
                </a:solidFill>
              </a:rPr>
            </a:br>
            <a:endParaRPr lang="lv-LV" sz="2000" u="sng" dirty="0">
              <a:solidFill>
                <a:schemeClr val="accent4">
                  <a:lumMod val="40000"/>
                  <a:lumOff val="60000"/>
                </a:schemeClr>
              </a:solidFill>
            </a:endParaRPr>
          </a:p>
        </p:txBody>
      </p:sp>
      <p:pic>
        <p:nvPicPr>
          <p:cNvPr id="3" name="Picture 2">
            <a:extLst>
              <a:ext uri="{FF2B5EF4-FFF2-40B4-BE49-F238E27FC236}">
                <a16:creationId xmlns:a16="http://schemas.microsoft.com/office/drawing/2014/main" id="{B750C484-EF12-4617-9109-14F973E6590C}"/>
              </a:ext>
            </a:extLst>
          </p:cNvPr>
          <p:cNvPicPr>
            <a:picLocks noChangeAspect="1"/>
          </p:cNvPicPr>
          <p:nvPr/>
        </p:nvPicPr>
        <p:blipFill>
          <a:blip r:embed="rId4"/>
          <a:stretch>
            <a:fillRect/>
          </a:stretch>
        </p:blipFill>
        <p:spPr>
          <a:xfrm>
            <a:off x="8305800" y="6030439"/>
            <a:ext cx="634039" cy="664522"/>
          </a:xfrm>
          <a:prstGeom prst="rect">
            <a:avLst/>
          </a:prstGeom>
        </p:spPr>
      </p:pic>
    </p:spTree>
    <p:extLst>
      <p:ext uri="{BB962C8B-B14F-4D97-AF65-F5344CB8AC3E}">
        <p14:creationId xmlns:p14="http://schemas.microsoft.com/office/powerpoint/2010/main" val="113161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lv-LV" dirty="0"/>
              <a:t>Biedru tiesības un pienākumi</a:t>
            </a:r>
          </a:p>
        </p:txBody>
      </p:sp>
      <p:sp>
        <p:nvSpPr>
          <p:cNvPr id="3" name="Content Placeholder 2"/>
          <p:cNvSpPr>
            <a:spLocks noGrp="1"/>
          </p:cNvSpPr>
          <p:nvPr>
            <p:ph idx="1"/>
          </p:nvPr>
        </p:nvSpPr>
        <p:spPr>
          <a:xfrm>
            <a:off x="457200" y="762000"/>
            <a:ext cx="7543800" cy="5715000"/>
          </a:xfrm>
        </p:spPr>
        <p:txBody>
          <a:bodyPr>
            <a:normAutofit fontScale="32500" lnSpcReduction="20000"/>
          </a:bodyPr>
          <a:lstStyle/>
          <a:p>
            <a:r>
              <a:rPr lang="lv-LV" dirty="0"/>
              <a:t> </a:t>
            </a:r>
            <a:r>
              <a:rPr lang="lv-LV" sz="6200" dirty="0"/>
              <a:t>LAS statūti</a:t>
            </a:r>
          </a:p>
          <a:p>
            <a:pPr lvl="1"/>
            <a:r>
              <a:rPr lang="lv-LV" sz="6800" dirty="0"/>
              <a:t>LAS biedru tiesības:</a:t>
            </a:r>
          </a:p>
          <a:p>
            <a:pPr lvl="2"/>
            <a:r>
              <a:rPr lang="lv-LV" sz="6200" dirty="0"/>
              <a:t>pilnvarot savus kandidātus LAS pārvaldes institūcijai; </a:t>
            </a:r>
          </a:p>
          <a:p>
            <a:pPr lvl="2"/>
            <a:r>
              <a:rPr lang="lv-LV" sz="6200" dirty="0"/>
              <a:t>piedalīties LAS darbībā, rīkotajās sacensībās un citos pasākumos;</a:t>
            </a:r>
          </a:p>
          <a:p>
            <a:pPr lvl="2"/>
            <a:r>
              <a:rPr lang="lv-LV" sz="6200" dirty="0"/>
              <a:t>saņemt informatīvu, konsultatīvu un praktisku palīdzību, kā arī cita veida palīdzību un pakalpojumus atbilstoši LAS mērķiem un uzdevumiem;</a:t>
            </a:r>
          </a:p>
          <a:p>
            <a:pPr lvl="2"/>
            <a:r>
              <a:rPr lang="lv-LV" sz="6200" dirty="0"/>
              <a:t>iesniegt priekšlikumus par LAS darbības uzlabošanu u.c., piedalīties to apspriešanā un saņemt informāciju par LAS darbu un Valdes pieņemtajiem lēmumiem;</a:t>
            </a:r>
          </a:p>
          <a:p>
            <a:pPr lvl="2"/>
            <a:r>
              <a:rPr lang="lv-LV" sz="6200" dirty="0"/>
              <a:t>ar LAS valdes lēmumu pārstāvēt LAS citās sabiedriskās un valstiskās organizācijās;</a:t>
            </a:r>
          </a:p>
          <a:p>
            <a:pPr lvl="2"/>
            <a:r>
              <a:rPr lang="lv-LV" sz="6200" dirty="0"/>
              <a:t>saņemt dalības atvieglojumus LAS pasākumos;</a:t>
            </a:r>
          </a:p>
          <a:p>
            <a:pPr lvl="2"/>
            <a:r>
              <a:rPr lang="lv-LV" sz="6200" dirty="0"/>
              <a:t>organizēt dažādus LAS pasākumus, kas uzticēti vai deleģēti no LAS, vai saskaņoti ar LAS Valdi;</a:t>
            </a:r>
          </a:p>
          <a:p>
            <a:pPr lvl="2"/>
            <a:r>
              <a:rPr lang="lv-LV" sz="6200" dirty="0"/>
              <a:t>pārstāvēt Latviju valsts izlasē vai LAS delegācijās, ja ir samaksājuši biedru naudu;</a:t>
            </a:r>
          </a:p>
          <a:p>
            <a:pPr lvl="2"/>
            <a:r>
              <a:rPr lang="lv-LV" sz="6200" dirty="0"/>
              <a:t>izstāties no LAS uz rakstiska iesnieguma pamata un valdes lēmuma.</a:t>
            </a:r>
          </a:p>
          <a:p>
            <a:pPr marL="0" indent="0">
              <a:buNone/>
            </a:pPr>
            <a:endParaRPr lang="lv-LV" sz="6200" dirty="0"/>
          </a:p>
        </p:txBody>
      </p:sp>
      <p:pic>
        <p:nvPicPr>
          <p:cNvPr id="4" name="Picture 3">
            <a:extLst>
              <a:ext uri="{FF2B5EF4-FFF2-40B4-BE49-F238E27FC236}">
                <a16:creationId xmlns:a16="http://schemas.microsoft.com/office/drawing/2014/main" id="{C1C6C57E-7BD4-4A78-AB7C-140E6C6A211B}"/>
              </a:ext>
            </a:extLst>
          </p:cNvPr>
          <p:cNvPicPr>
            <a:picLocks noChangeAspect="1"/>
          </p:cNvPicPr>
          <p:nvPr/>
        </p:nvPicPr>
        <p:blipFill>
          <a:blip r:embed="rId2"/>
          <a:stretch>
            <a:fillRect/>
          </a:stretch>
        </p:blipFill>
        <p:spPr>
          <a:xfrm>
            <a:off x="8305800" y="6019800"/>
            <a:ext cx="637081" cy="664780"/>
          </a:xfrm>
          <a:prstGeom prst="rect">
            <a:avLst/>
          </a:prstGeom>
        </p:spPr>
      </p:pic>
    </p:spTree>
    <p:extLst>
      <p:ext uri="{BB962C8B-B14F-4D97-AF65-F5344CB8AC3E}">
        <p14:creationId xmlns:p14="http://schemas.microsoft.com/office/powerpoint/2010/main" val="64794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65760"/>
          </a:xfrm>
        </p:spPr>
        <p:txBody>
          <a:bodyPr>
            <a:normAutofit fontScale="90000"/>
          </a:bodyPr>
          <a:lstStyle/>
          <a:p>
            <a:r>
              <a:rPr lang="lv-LV" dirty="0"/>
              <a:t>Biedru tiesības un pienākumi</a:t>
            </a:r>
          </a:p>
        </p:txBody>
      </p:sp>
      <p:sp>
        <p:nvSpPr>
          <p:cNvPr id="3" name="Content Placeholder 2"/>
          <p:cNvSpPr>
            <a:spLocks noGrp="1"/>
          </p:cNvSpPr>
          <p:nvPr>
            <p:ph idx="1"/>
          </p:nvPr>
        </p:nvSpPr>
        <p:spPr>
          <a:xfrm>
            <a:off x="304800" y="762000"/>
            <a:ext cx="7696200" cy="6096000"/>
          </a:xfrm>
        </p:spPr>
        <p:txBody>
          <a:bodyPr>
            <a:noAutofit/>
          </a:bodyPr>
          <a:lstStyle/>
          <a:p>
            <a:r>
              <a:rPr lang="lv-LV" sz="2000" dirty="0"/>
              <a:t> LAS statūti</a:t>
            </a:r>
          </a:p>
          <a:p>
            <a:pPr lvl="1"/>
            <a:r>
              <a:rPr lang="lv-LV" sz="2000" dirty="0"/>
              <a:t>LAS biedru pienākumi:</a:t>
            </a:r>
          </a:p>
          <a:p>
            <a:pPr lvl="2"/>
            <a:r>
              <a:rPr lang="lv-LV" dirty="0"/>
              <a:t>ievērot LAS Statūtus un pildīt LAS Pilnsapulces un Valdes lēmumus;</a:t>
            </a:r>
          </a:p>
          <a:p>
            <a:pPr lvl="2"/>
            <a:r>
              <a:rPr lang="lv-LV" dirty="0"/>
              <a:t>ievērot apstiprinātos noteikumus  un ievērot rīkoto pasākumu noteikumus;</a:t>
            </a:r>
          </a:p>
          <a:p>
            <a:pPr lvl="2"/>
            <a:r>
              <a:rPr lang="lv-LV" dirty="0"/>
              <a:t>pildīt ar LAS noslēgto līgumu saistības;</a:t>
            </a:r>
          </a:p>
          <a:p>
            <a:pPr lvl="2"/>
            <a:r>
              <a:rPr lang="lv-LV" dirty="0"/>
              <a:t>veikt savu darbību kalnu rajonos saskaņā ar tajos spēkā esošajiem kalnos kāpšanas vai citiem noteikumiem;</a:t>
            </a:r>
          </a:p>
          <a:p>
            <a:pPr lvl="2"/>
            <a:r>
              <a:rPr lang="lv-LV" dirty="0"/>
              <a:t>sniegt informāciju par organizācijas individuālajiem biedriem LAS Valdē līdz tekošā gada 1.februārim reģistra vajadzībām; nomaksāt LAS ikgadējo biedru naudu līdz tekošā gada 1. aprīlim;</a:t>
            </a:r>
          </a:p>
          <a:p>
            <a:pPr lvl="2"/>
            <a:r>
              <a:rPr lang="lv-LV" dirty="0"/>
              <a:t>regulāri apmeklēt LAS informatīvās sanāksmes un piedalīties rīkotajos pasākumos; piedalīties LAS Pilnsapulcēs;</a:t>
            </a:r>
          </a:p>
          <a:p>
            <a:pPr lvl="2"/>
            <a:r>
              <a:rPr lang="lv-LV" dirty="0"/>
              <a:t>par datu izmaiņām ziņot LAS Valdei 1 mēneša laikā;</a:t>
            </a:r>
          </a:p>
          <a:p>
            <a:pPr lvl="2"/>
            <a:r>
              <a:rPr lang="lv-LV" dirty="0"/>
              <a:t>ievērot savstarpēju neatkarību un nekaitēt citu attīstībai.</a:t>
            </a:r>
          </a:p>
          <a:p>
            <a:endParaRPr lang="lv-LV" sz="2000" dirty="0"/>
          </a:p>
          <a:p>
            <a:endParaRPr lang="lv-LV" sz="2000" dirty="0"/>
          </a:p>
        </p:txBody>
      </p:sp>
      <p:pic>
        <p:nvPicPr>
          <p:cNvPr id="4" name="Picture 3">
            <a:extLst>
              <a:ext uri="{FF2B5EF4-FFF2-40B4-BE49-F238E27FC236}">
                <a16:creationId xmlns:a16="http://schemas.microsoft.com/office/drawing/2014/main" id="{6D2EA605-3E95-4DAD-9A23-B4867F8B20EB}"/>
              </a:ext>
            </a:extLst>
          </p:cNvPr>
          <p:cNvPicPr>
            <a:picLocks noChangeAspect="1"/>
          </p:cNvPicPr>
          <p:nvPr/>
        </p:nvPicPr>
        <p:blipFill>
          <a:blip r:embed="rId2"/>
          <a:stretch>
            <a:fillRect/>
          </a:stretch>
        </p:blipFill>
        <p:spPr>
          <a:xfrm>
            <a:off x="8382000" y="6019800"/>
            <a:ext cx="634039" cy="664522"/>
          </a:xfrm>
          <a:prstGeom prst="rect">
            <a:avLst/>
          </a:prstGeom>
        </p:spPr>
      </p:pic>
    </p:spTree>
    <p:extLst>
      <p:ext uri="{BB962C8B-B14F-4D97-AF65-F5344CB8AC3E}">
        <p14:creationId xmlns:p14="http://schemas.microsoft.com/office/powerpoint/2010/main" val="187054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lv-LV" dirty="0"/>
              <a:t>Biedru pienākumi</a:t>
            </a:r>
          </a:p>
        </p:txBody>
      </p:sp>
      <p:sp>
        <p:nvSpPr>
          <p:cNvPr id="3" name="Content Placeholder 2"/>
          <p:cNvSpPr>
            <a:spLocks noGrp="1"/>
          </p:cNvSpPr>
          <p:nvPr>
            <p:ph idx="1"/>
          </p:nvPr>
        </p:nvSpPr>
        <p:spPr>
          <a:xfrm>
            <a:off x="457200" y="990600"/>
            <a:ext cx="7239000" cy="5465136"/>
          </a:xfrm>
        </p:spPr>
        <p:txBody>
          <a:bodyPr/>
          <a:lstStyle/>
          <a:p>
            <a:r>
              <a:rPr lang="lv-LV" dirty="0"/>
              <a:t> </a:t>
            </a:r>
          </a:p>
          <a:p>
            <a:pPr lvl="1"/>
            <a:r>
              <a:rPr lang="lv-LV" sz="2400" dirty="0">
                <a:solidFill>
                  <a:schemeClr val="tx1"/>
                </a:solidFill>
              </a:rPr>
              <a:t>Pamatojoties uz LAS apstiprināto ikgadējo pasākumu plānu un budžeta līdzekļu sadalījumu, LAS uzdod un Biedrība apņemas organizēt sacensības, seminārus un citus pasākumus (turpmāk – Pasākumi).</a:t>
            </a:r>
          </a:p>
          <a:p>
            <a:pPr marL="292608" lvl="1" indent="0">
              <a:buNone/>
            </a:pPr>
            <a:endParaRPr lang="lv-LV" sz="1800" dirty="0">
              <a:solidFill>
                <a:schemeClr val="tx1"/>
              </a:solidFill>
            </a:endParaRPr>
          </a:p>
          <a:p>
            <a:pPr lvl="1"/>
            <a:r>
              <a:rPr lang="lv-LV" sz="2400" dirty="0">
                <a:solidFill>
                  <a:schemeClr val="tx1"/>
                </a:solidFill>
              </a:rPr>
              <a:t>LAS atbalsta Pasākumu organizēšanu piešķirot finanšu līdzekļus no LAS budžeta, pamatojoties uz LAS apstiprināto ikgadējo budžeta līdzekļu sadalījumu un saskaņā ar savstarpēji apstiprināto ikgadējo izdevumu tāmi. </a:t>
            </a:r>
          </a:p>
          <a:p>
            <a:endParaRPr lang="lv-LV" dirty="0"/>
          </a:p>
        </p:txBody>
      </p:sp>
      <p:pic>
        <p:nvPicPr>
          <p:cNvPr id="4" name="Picture 3">
            <a:extLst>
              <a:ext uri="{FF2B5EF4-FFF2-40B4-BE49-F238E27FC236}">
                <a16:creationId xmlns:a16="http://schemas.microsoft.com/office/drawing/2014/main" id="{0AC4DECE-38F8-4294-91E2-5A81A6B558F2}"/>
              </a:ext>
            </a:extLst>
          </p:cNvPr>
          <p:cNvPicPr>
            <a:picLocks noChangeAspect="1"/>
          </p:cNvPicPr>
          <p:nvPr/>
        </p:nvPicPr>
        <p:blipFill>
          <a:blip r:embed="rId2"/>
          <a:stretch>
            <a:fillRect/>
          </a:stretch>
        </p:blipFill>
        <p:spPr>
          <a:xfrm>
            <a:off x="8305800" y="6019800"/>
            <a:ext cx="634039" cy="664522"/>
          </a:xfrm>
          <a:prstGeom prst="rect">
            <a:avLst/>
          </a:prstGeom>
        </p:spPr>
      </p:pic>
    </p:spTree>
    <p:extLst>
      <p:ext uri="{BB962C8B-B14F-4D97-AF65-F5344CB8AC3E}">
        <p14:creationId xmlns:p14="http://schemas.microsoft.com/office/powerpoint/2010/main" val="276450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lv-LV" dirty="0"/>
              <a:t>LAS</a:t>
            </a:r>
          </a:p>
        </p:txBody>
      </p:sp>
      <p:sp>
        <p:nvSpPr>
          <p:cNvPr id="3" name="Content Placeholder 2"/>
          <p:cNvSpPr>
            <a:spLocks noGrp="1"/>
          </p:cNvSpPr>
          <p:nvPr>
            <p:ph idx="1"/>
          </p:nvPr>
        </p:nvSpPr>
        <p:spPr>
          <a:xfrm>
            <a:off x="457200" y="1066800"/>
            <a:ext cx="7239000" cy="5388936"/>
          </a:xfrm>
        </p:spPr>
        <p:txBody>
          <a:bodyPr/>
          <a:lstStyle/>
          <a:p>
            <a:pPr marL="0" indent="0">
              <a:buNone/>
            </a:pPr>
            <a:r>
              <a:rPr lang="lv-LV" dirty="0"/>
              <a:t>Biedriem tiek nosūtītas veidlapas:</a:t>
            </a:r>
          </a:p>
          <a:p>
            <a:pPr marL="0" indent="0">
              <a:buNone/>
            </a:pPr>
            <a:endParaRPr lang="lv-LV" dirty="0"/>
          </a:p>
          <a:p>
            <a:r>
              <a:rPr lang="lv-LV" dirty="0"/>
              <a:t>pasākumu kalendārais plāns nākošajam gadam</a:t>
            </a:r>
          </a:p>
          <a:p>
            <a:r>
              <a:rPr lang="lv-LV" dirty="0"/>
              <a:t>pārskats par biedrības aktivitātēm iepriekšējā gadā</a:t>
            </a:r>
          </a:p>
          <a:p>
            <a:r>
              <a:rPr lang="lv-LV" dirty="0"/>
              <a:t>finanšu līdzekļu sadalījums – lēmums</a:t>
            </a:r>
          </a:p>
          <a:p>
            <a:r>
              <a:rPr lang="lv-LV" dirty="0"/>
              <a:t>finanšu līdzekļu izlietojums</a:t>
            </a:r>
          </a:p>
        </p:txBody>
      </p:sp>
      <p:pic>
        <p:nvPicPr>
          <p:cNvPr id="4" name="Picture 3">
            <a:extLst>
              <a:ext uri="{FF2B5EF4-FFF2-40B4-BE49-F238E27FC236}">
                <a16:creationId xmlns:a16="http://schemas.microsoft.com/office/drawing/2014/main" id="{29DF220A-E33A-4754-9C8C-3FD46737D6B1}"/>
              </a:ext>
            </a:extLst>
          </p:cNvPr>
          <p:cNvPicPr>
            <a:picLocks noChangeAspect="1"/>
          </p:cNvPicPr>
          <p:nvPr/>
        </p:nvPicPr>
        <p:blipFill>
          <a:blip r:embed="rId2"/>
          <a:stretch>
            <a:fillRect/>
          </a:stretch>
        </p:blipFill>
        <p:spPr>
          <a:xfrm>
            <a:off x="8305800" y="6019800"/>
            <a:ext cx="634039" cy="664522"/>
          </a:xfrm>
          <a:prstGeom prst="rect">
            <a:avLst/>
          </a:prstGeom>
        </p:spPr>
      </p:pic>
    </p:spTree>
    <p:extLst>
      <p:ext uri="{BB962C8B-B14F-4D97-AF65-F5344CB8AC3E}">
        <p14:creationId xmlns:p14="http://schemas.microsoft.com/office/powerpoint/2010/main" val="279614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945"/>
            <a:ext cx="7696200" cy="5642015"/>
          </a:xfrm>
        </p:spPr>
        <p:txBody>
          <a:bodyPr>
            <a:normAutofit/>
          </a:bodyPr>
          <a:lstStyle/>
          <a:p>
            <a:pPr marL="274320" lvl="1" indent="-274320">
              <a:spcBef>
                <a:spcPts val="600"/>
              </a:spcBef>
              <a:buClr>
                <a:schemeClr val="tx2"/>
              </a:buClr>
              <a:buSzPct val="73000"/>
              <a:buFont typeface="Wingdings 2"/>
              <a:buChar char=""/>
            </a:pPr>
            <a:r>
              <a:rPr lang="lv-LV" sz="2400" dirty="0">
                <a:solidFill>
                  <a:schemeClr val="tx1"/>
                </a:solidFill>
              </a:rPr>
              <a:t>Jebkuros LAS un biedru popularizējošos materiālos un tīmekļvietnē (mājaslapā) un citās aktivitātēs, kas finansētas saskaņā ar LAS budžeta tāmi, norādīt, ka  attiecīgais pasākums tiek līdzfinansēts no LAS, </a:t>
            </a:r>
          </a:p>
          <a:p>
            <a:pPr marL="0" lvl="1" indent="0">
              <a:spcBef>
                <a:spcPts val="600"/>
              </a:spcBef>
              <a:buClr>
                <a:schemeClr val="tx2"/>
              </a:buClr>
              <a:buSzPct val="73000"/>
              <a:buNone/>
            </a:pPr>
            <a:r>
              <a:rPr lang="lv-LV" sz="2400" dirty="0">
                <a:solidFill>
                  <a:schemeClr val="tx1"/>
                </a:solidFill>
              </a:rPr>
              <a:t>valsts  budžeta </a:t>
            </a:r>
            <a:r>
              <a:rPr lang="lv-LV" sz="1800" dirty="0">
                <a:solidFill>
                  <a:schemeClr val="tx1"/>
                </a:solidFill>
              </a:rPr>
              <a:t>(https://www.izm.gov.lv/lv/ministrijas-logo) </a:t>
            </a:r>
          </a:p>
          <a:p>
            <a:pPr marL="0" lvl="1" indent="0">
              <a:spcBef>
                <a:spcPts val="600"/>
              </a:spcBef>
              <a:buClr>
                <a:schemeClr val="tx2"/>
              </a:buClr>
              <a:buSzPct val="73000"/>
              <a:buNone/>
            </a:pPr>
            <a:r>
              <a:rPr lang="lv-LV" sz="2400" dirty="0">
                <a:solidFill>
                  <a:schemeClr val="tx1"/>
                </a:solidFill>
              </a:rPr>
              <a:t>vai Rīgas </a:t>
            </a:r>
            <a:r>
              <a:rPr lang="lv-LV" sz="2400" dirty="0" err="1">
                <a:solidFill>
                  <a:schemeClr val="tx1"/>
                </a:solidFill>
              </a:rPr>
              <a:t>valstspilsētas</a:t>
            </a:r>
            <a:r>
              <a:rPr lang="lv-LV" sz="2400" dirty="0">
                <a:solidFill>
                  <a:schemeClr val="tx1"/>
                </a:solidFill>
              </a:rPr>
              <a:t> pašvaldības </a:t>
            </a:r>
            <a:r>
              <a:rPr lang="lv-LV" sz="1800" dirty="0">
                <a:solidFill>
                  <a:schemeClr val="tx1"/>
                </a:solidFill>
              </a:rPr>
              <a:t>(https://www.liveriga.com/lv/par-mums/rigas-vizuala-identitate/rigas-logo ) </a:t>
            </a:r>
          </a:p>
          <a:p>
            <a:pPr marL="0" lvl="1" indent="0">
              <a:spcBef>
                <a:spcPts val="600"/>
              </a:spcBef>
              <a:buClr>
                <a:schemeClr val="tx2"/>
              </a:buClr>
              <a:buSzPct val="73000"/>
              <a:buNone/>
            </a:pPr>
            <a:r>
              <a:rPr lang="lv-LV" sz="2400" dirty="0">
                <a:solidFill>
                  <a:schemeClr val="tx1"/>
                </a:solidFill>
              </a:rPr>
              <a:t>līdzekļiem, izvietojot  noteikto logotipu, un norādīt biedru sadarbību ar LAS.</a:t>
            </a:r>
          </a:p>
          <a:p>
            <a:pPr marL="274320" lvl="1" indent="-274320">
              <a:spcBef>
                <a:spcPts val="600"/>
              </a:spcBef>
              <a:buClr>
                <a:schemeClr val="tx2"/>
              </a:buClr>
              <a:buSzPct val="73000"/>
              <a:buFont typeface="Wingdings 2"/>
              <a:buChar char=""/>
            </a:pPr>
            <a:endParaRPr lang="lv-LV" sz="2400" dirty="0">
              <a:solidFill>
                <a:schemeClr val="tx1"/>
              </a:solidFill>
            </a:endParaRPr>
          </a:p>
        </p:txBody>
      </p:sp>
      <p:pic>
        <p:nvPicPr>
          <p:cNvPr id="2" name="Picture 1">
            <a:extLst>
              <a:ext uri="{FF2B5EF4-FFF2-40B4-BE49-F238E27FC236}">
                <a16:creationId xmlns:a16="http://schemas.microsoft.com/office/drawing/2014/main" id="{CF3F20E5-FB9B-4575-9A15-CAE6E64E3CDD}"/>
              </a:ext>
            </a:extLst>
          </p:cNvPr>
          <p:cNvPicPr>
            <a:picLocks noChangeAspect="1"/>
          </p:cNvPicPr>
          <p:nvPr/>
        </p:nvPicPr>
        <p:blipFill>
          <a:blip r:embed="rId2"/>
          <a:stretch>
            <a:fillRect/>
          </a:stretch>
        </p:blipFill>
        <p:spPr>
          <a:xfrm>
            <a:off x="3033712" y="4818160"/>
            <a:ext cx="1552577" cy="1552577"/>
          </a:xfrm>
          <a:prstGeom prst="rect">
            <a:avLst/>
          </a:prstGeom>
        </p:spPr>
      </p:pic>
      <p:pic>
        <p:nvPicPr>
          <p:cNvPr id="4" name="Picture 3">
            <a:extLst>
              <a:ext uri="{FF2B5EF4-FFF2-40B4-BE49-F238E27FC236}">
                <a16:creationId xmlns:a16="http://schemas.microsoft.com/office/drawing/2014/main" id="{575A1A0C-8C8C-4754-B1C9-F0AA8D1E2FDB}"/>
              </a:ext>
            </a:extLst>
          </p:cNvPr>
          <p:cNvPicPr>
            <a:picLocks noChangeAspect="1"/>
          </p:cNvPicPr>
          <p:nvPr/>
        </p:nvPicPr>
        <p:blipFill>
          <a:blip r:embed="rId3"/>
          <a:stretch>
            <a:fillRect/>
          </a:stretch>
        </p:blipFill>
        <p:spPr>
          <a:xfrm>
            <a:off x="988878" y="5029200"/>
            <a:ext cx="1120318" cy="1171575"/>
          </a:xfrm>
          <a:prstGeom prst="rect">
            <a:avLst/>
          </a:prstGeom>
        </p:spPr>
      </p:pic>
      <p:sp>
        <p:nvSpPr>
          <p:cNvPr id="9" name="Title 1">
            <a:extLst>
              <a:ext uri="{FF2B5EF4-FFF2-40B4-BE49-F238E27FC236}">
                <a16:creationId xmlns:a16="http://schemas.microsoft.com/office/drawing/2014/main" id="{D4722A01-F0CA-4A4B-8BF6-5B0D722707B2}"/>
              </a:ext>
            </a:extLst>
          </p:cNvPr>
          <p:cNvSpPr>
            <a:spLocks noGrp="1"/>
          </p:cNvSpPr>
          <p:nvPr>
            <p:ph type="title"/>
          </p:nvPr>
        </p:nvSpPr>
        <p:spPr>
          <a:xfrm>
            <a:off x="457200" y="320040"/>
            <a:ext cx="7239000" cy="518160"/>
          </a:xfrm>
        </p:spPr>
        <p:txBody>
          <a:bodyPr>
            <a:normAutofit fontScale="90000"/>
          </a:bodyPr>
          <a:lstStyle/>
          <a:p>
            <a:r>
              <a:rPr lang="lv-LV" dirty="0"/>
              <a:t>Biedru pienākumi</a:t>
            </a:r>
          </a:p>
        </p:txBody>
      </p:sp>
      <p:sp>
        <p:nvSpPr>
          <p:cNvPr id="5" name="AutoShape 2" descr="https://www.liveriga.com/userfiles/files/Riga%E2%80%94LV%E2%80%94Logo-black.png">
            <a:extLst>
              <a:ext uri="{FF2B5EF4-FFF2-40B4-BE49-F238E27FC236}">
                <a16:creationId xmlns:a16="http://schemas.microsoft.com/office/drawing/2014/main" id="{190E5CCC-7FA4-43CE-97CA-46BBAAA46E5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6" name="Picture 5">
            <a:extLst>
              <a:ext uri="{FF2B5EF4-FFF2-40B4-BE49-F238E27FC236}">
                <a16:creationId xmlns:a16="http://schemas.microsoft.com/office/drawing/2014/main" id="{EBE0AA1E-FBAE-4BFA-8E83-1D6872F02571}"/>
              </a:ext>
            </a:extLst>
          </p:cNvPr>
          <p:cNvPicPr>
            <a:picLocks noChangeAspect="1"/>
          </p:cNvPicPr>
          <p:nvPr/>
        </p:nvPicPr>
        <p:blipFill>
          <a:blip r:embed="rId4"/>
          <a:stretch>
            <a:fillRect/>
          </a:stretch>
        </p:blipFill>
        <p:spPr>
          <a:xfrm>
            <a:off x="5334000" y="4910493"/>
            <a:ext cx="2260963" cy="1290282"/>
          </a:xfrm>
          <a:prstGeom prst="rect">
            <a:avLst/>
          </a:prstGeom>
        </p:spPr>
      </p:pic>
      <p:pic>
        <p:nvPicPr>
          <p:cNvPr id="7" name="Picture 6">
            <a:extLst>
              <a:ext uri="{FF2B5EF4-FFF2-40B4-BE49-F238E27FC236}">
                <a16:creationId xmlns:a16="http://schemas.microsoft.com/office/drawing/2014/main" id="{AD7B2F26-870E-4F33-B448-E9D643CE3FFA}"/>
              </a:ext>
            </a:extLst>
          </p:cNvPr>
          <p:cNvPicPr>
            <a:picLocks noChangeAspect="1"/>
          </p:cNvPicPr>
          <p:nvPr/>
        </p:nvPicPr>
        <p:blipFill>
          <a:blip r:embed="rId5"/>
          <a:stretch>
            <a:fillRect/>
          </a:stretch>
        </p:blipFill>
        <p:spPr>
          <a:xfrm>
            <a:off x="8291477" y="6038476"/>
            <a:ext cx="634039" cy="664522"/>
          </a:xfrm>
          <a:prstGeom prst="rect">
            <a:avLst/>
          </a:prstGeom>
        </p:spPr>
      </p:pic>
    </p:spTree>
    <p:extLst>
      <p:ext uri="{BB962C8B-B14F-4D97-AF65-F5344CB8AC3E}">
        <p14:creationId xmlns:p14="http://schemas.microsoft.com/office/powerpoint/2010/main" val="280662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620000" cy="5541336"/>
          </a:xfrm>
        </p:spPr>
        <p:txBody>
          <a:bodyPr/>
          <a:lstStyle/>
          <a:p>
            <a:r>
              <a:rPr lang="lv-LV" dirty="0"/>
              <a:t>Pasākumu nolikumi </a:t>
            </a:r>
            <a:r>
              <a:rPr lang="lv-LV" dirty="0" err="1"/>
              <a:t>jāiesūta</a:t>
            </a:r>
            <a:r>
              <a:rPr lang="lv-LV" dirty="0"/>
              <a:t> </a:t>
            </a:r>
            <a:r>
              <a:rPr lang="lv-LV" b="1" dirty="0">
                <a:solidFill>
                  <a:schemeClr val="accent1"/>
                </a:solidFill>
              </a:rPr>
              <a:t>las_valde@inbox.lv</a:t>
            </a:r>
            <a:r>
              <a:rPr lang="lv-LV" b="1" dirty="0"/>
              <a:t> </a:t>
            </a:r>
            <a:r>
              <a:rPr lang="lv-LV" b="1" dirty="0">
                <a:solidFill>
                  <a:schemeClr val="accent1"/>
                </a:solidFill>
              </a:rPr>
              <a:t> </a:t>
            </a:r>
            <a:r>
              <a:rPr lang="lv-LV" dirty="0"/>
              <a:t>ne vēlāk kā vienu mēnesi pirms norises.</a:t>
            </a:r>
          </a:p>
          <a:p>
            <a:r>
              <a:rPr lang="lv-LV" dirty="0"/>
              <a:t>LAS apņemas pārskaitīt finanšu līdzekļus Biedrībai par Pasākumu organizēšanu 7 (septiņu) darba dienu laikā no rēķina/pavadzīmes vai avansa pieprasījuma saņemšanas.</a:t>
            </a:r>
          </a:p>
          <a:p>
            <a:r>
              <a:rPr lang="lv-LV" dirty="0"/>
              <a:t>Par notikušajiem pasākumiem kopā ar rēķini jāiesniedz Finanšu atskaite ar pamatojuma dokumentu kopijām.</a:t>
            </a:r>
          </a:p>
          <a:p>
            <a:r>
              <a:rPr lang="lv-LV" dirty="0"/>
              <a:t>Pēc pasākuma </a:t>
            </a:r>
            <a:r>
              <a:rPr lang="lv-LV" dirty="0" err="1"/>
              <a:t>jāiesūta</a:t>
            </a:r>
            <a:r>
              <a:rPr lang="lv-LV" dirty="0"/>
              <a:t> </a:t>
            </a:r>
            <a:r>
              <a:rPr lang="lv-LV" b="1" dirty="0">
                <a:solidFill>
                  <a:schemeClr val="accent1"/>
                </a:solidFill>
              </a:rPr>
              <a:t>las_valde@inbox.lv</a:t>
            </a:r>
            <a:r>
              <a:rPr lang="lv-LV" b="1" dirty="0"/>
              <a:t> </a:t>
            </a:r>
            <a:r>
              <a:rPr lang="lv-LV" dirty="0"/>
              <a:t>rezultāti trīs dienu laikā.</a:t>
            </a:r>
          </a:p>
        </p:txBody>
      </p:sp>
      <p:sp>
        <p:nvSpPr>
          <p:cNvPr id="4" name="Title 1">
            <a:extLst>
              <a:ext uri="{FF2B5EF4-FFF2-40B4-BE49-F238E27FC236}">
                <a16:creationId xmlns:a16="http://schemas.microsoft.com/office/drawing/2014/main" id="{56702680-AC27-4FDD-ABAF-0B96304C3585}"/>
              </a:ext>
            </a:extLst>
          </p:cNvPr>
          <p:cNvSpPr>
            <a:spLocks noGrp="1"/>
          </p:cNvSpPr>
          <p:nvPr>
            <p:ph type="title"/>
          </p:nvPr>
        </p:nvSpPr>
        <p:spPr>
          <a:xfrm>
            <a:off x="457200" y="320040"/>
            <a:ext cx="7239000" cy="518160"/>
          </a:xfrm>
        </p:spPr>
        <p:txBody>
          <a:bodyPr>
            <a:normAutofit fontScale="90000"/>
          </a:bodyPr>
          <a:lstStyle/>
          <a:p>
            <a:r>
              <a:rPr lang="lv-LV" dirty="0"/>
              <a:t>Biedru pienākumi</a:t>
            </a:r>
          </a:p>
        </p:txBody>
      </p:sp>
      <p:pic>
        <p:nvPicPr>
          <p:cNvPr id="2" name="Picture 1">
            <a:extLst>
              <a:ext uri="{FF2B5EF4-FFF2-40B4-BE49-F238E27FC236}">
                <a16:creationId xmlns:a16="http://schemas.microsoft.com/office/drawing/2014/main" id="{8F8F801B-5542-4BB1-A6F9-F72FC158C312}"/>
              </a:ext>
            </a:extLst>
          </p:cNvPr>
          <p:cNvPicPr>
            <a:picLocks noChangeAspect="1"/>
          </p:cNvPicPr>
          <p:nvPr/>
        </p:nvPicPr>
        <p:blipFill>
          <a:blip r:embed="rId2"/>
          <a:stretch>
            <a:fillRect/>
          </a:stretch>
        </p:blipFill>
        <p:spPr>
          <a:xfrm>
            <a:off x="8305800" y="6019800"/>
            <a:ext cx="634039" cy="664522"/>
          </a:xfrm>
          <a:prstGeom prst="rect">
            <a:avLst/>
          </a:prstGeom>
        </p:spPr>
      </p:pic>
    </p:spTree>
    <p:extLst>
      <p:ext uri="{BB962C8B-B14F-4D97-AF65-F5344CB8AC3E}">
        <p14:creationId xmlns:p14="http://schemas.microsoft.com/office/powerpoint/2010/main" val="122673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lv-LV" dirty="0"/>
              <a:t>Biedru pienākumi</a:t>
            </a:r>
          </a:p>
        </p:txBody>
      </p:sp>
      <p:sp>
        <p:nvSpPr>
          <p:cNvPr id="3" name="Content Placeholder 2"/>
          <p:cNvSpPr>
            <a:spLocks noGrp="1"/>
          </p:cNvSpPr>
          <p:nvPr>
            <p:ph idx="1"/>
          </p:nvPr>
        </p:nvSpPr>
        <p:spPr>
          <a:xfrm>
            <a:off x="457200" y="914400"/>
            <a:ext cx="7239000" cy="5541336"/>
          </a:xfrm>
        </p:spPr>
        <p:txBody>
          <a:bodyPr>
            <a:normAutofit lnSpcReduction="10000"/>
          </a:bodyPr>
          <a:lstStyle/>
          <a:p>
            <a:r>
              <a:rPr lang="lv-LV" dirty="0"/>
              <a:t>Biedrības pienākums ir nodrošināt Pasākumu sarīkošanu saskaņā ar LAS  apstiprināto ikgadējo pasākumu plānu un budžeta līdzekļu sadalījumu.</a:t>
            </a:r>
          </a:p>
          <a:p>
            <a:endParaRPr lang="lv-LV" dirty="0"/>
          </a:p>
          <a:p>
            <a:r>
              <a:rPr lang="lv-LV" dirty="0">
                <a:solidFill>
                  <a:schemeClr val="accent1"/>
                </a:solidFill>
              </a:rPr>
              <a:t>Biedrība ir atbildīga par līdzekļu izlietošanu atbilstoši piešķirtajiem finanšu līdzekļiem.</a:t>
            </a:r>
          </a:p>
          <a:p>
            <a:endParaRPr lang="lv-LV" dirty="0"/>
          </a:p>
          <a:p>
            <a:r>
              <a:rPr lang="lv-LV" dirty="0"/>
              <a:t>Biedrība iesniedz Pasākumu atskaiti, rezultātus, publicēšanai mājas lapā www.climbing.lv un atskaiti par finanšu līdzekļu izlietojumu LAS 7 (septiņu) darba dienu laikā pēc Pasākuma norises.</a:t>
            </a:r>
          </a:p>
          <a:p>
            <a:endParaRPr lang="lv-LV" dirty="0"/>
          </a:p>
        </p:txBody>
      </p:sp>
      <p:pic>
        <p:nvPicPr>
          <p:cNvPr id="4" name="Picture 3">
            <a:extLst>
              <a:ext uri="{FF2B5EF4-FFF2-40B4-BE49-F238E27FC236}">
                <a16:creationId xmlns:a16="http://schemas.microsoft.com/office/drawing/2014/main" id="{B0121E39-BCE2-4713-AC06-60F4EA82BBE1}"/>
              </a:ext>
            </a:extLst>
          </p:cNvPr>
          <p:cNvPicPr>
            <a:picLocks noChangeAspect="1"/>
          </p:cNvPicPr>
          <p:nvPr/>
        </p:nvPicPr>
        <p:blipFill>
          <a:blip r:embed="rId2"/>
          <a:stretch>
            <a:fillRect/>
          </a:stretch>
        </p:blipFill>
        <p:spPr>
          <a:xfrm>
            <a:off x="8305800" y="6019800"/>
            <a:ext cx="634039" cy="664522"/>
          </a:xfrm>
          <a:prstGeom prst="rect">
            <a:avLst/>
          </a:prstGeom>
        </p:spPr>
      </p:pic>
    </p:spTree>
    <p:extLst>
      <p:ext uri="{BB962C8B-B14F-4D97-AF65-F5344CB8AC3E}">
        <p14:creationId xmlns:p14="http://schemas.microsoft.com/office/powerpoint/2010/main" val="103210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r>
              <a:rPr lang="lv-LV" dirty="0"/>
              <a:t>Finanšu atskaites</a:t>
            </a:r>
          </a:p>
        </p:txBody>
      </p:sp>
      <p:sp>
        <p:nvSpPr>
          <p:cNvPr id="3" name="Content Placeholder 2"/>
          <p:cNvSpPr>
            <a:spLocks noGrp="1"/>
          </p:cNvSpPr>
          <p:nvPr>
            <p:ph idx="1"/>
          </p:nvPr>
        </p:nvSpPr>
        <p:spPr>
          <a:xfrm>
            <a:off x="457200" y="914400"/>
            <a:ext cx="7239000" cy="5541336"/>
          </a:xfrm>
        </p:spPr>
        <p:txBody>
          <a:bodyPr>
            <a:normAutofit lnSpcReduction="10000"/>
          </a:bodyPr>
          <a:lstStyle/>
          <a:p>
            <a:pPr marL="274320" lvl="1" indent="-274320">
              <a:spcBef>
                <a:spcPts val="600"/>
              </a:spcBef>
              <a:buClr>
                <a:schemeClr val="tx2"/>
              </a:buClr>
              <a:buSzPct val="73000"/>
              <a:buFont typeface="Wingdings 2"/>
              <a:buChar char=""/>
            </a:pPr>
            <a:r>
              <a:rPr lang="lv-LV" sz="2400" dirty="0">
                <a:solidFill>
                  <a:schemeClr val="tx1"/>
                </a:solidFill>
              </a:rPr>
              <a:t>Biedrībai  pēc Pasākuma norises jāiesniedz LAS  finanšu atskaite par no LAS saņemto budžeta līdzekļu izlietojumu .</a:t>
            </a:r>
          </a:p>
          <a:p>
            <a:pPr marL="274320" lvl="1" indent="-274320">
              <a:spcBef>
                <a:spcPts val="600"/>
              </a:spcBef>
              <a:buClr>
                <a:schemeClr val="tx2"/>
              </a:buClr>
              <a:buSzPct val="73000"/>
              <a:buFont typeface="Wingdings 2"/>
              <a:buChar char=""/>
            </a:pPr>
            <a:r>
              <a:rPr lang="lv-LV" sz="2400" dirty="0">
                <a:solidFill>
                  <a:schemeClr val="tx1"/>
                </a:solidFill>
              </a:rPr>
              <a:t>Atskaites veidlapas ir jāiesniedz atsevišķi par katru Pasākumu</a:t>
            </a:r>
            <a:r>
              <a:rPr lang="lv-LV" sz="2000" dirty="0">
                <a:solidFill>
                  <a:schemeClr val="tx1"/>
                </a:solidFill>
              </a:rPr>
              <a:t>. Atskaites ir jāiesniedz arī gadījumā, ja</a:t>
            </a:r>
            <a:r>
              <a:rPr lang="lv-LV" sz="2000" b="1" dirty="0">
                <a:solidFill>
                  <a:schemeClr val="tx1"/>
                </a:solidFill>
              </a:rPr>
              <a:t> </a:t>
            </a:r>
            <a:r>
              <a:rPr lang="lv-LV" sz="2000" dirty="0">
                <a:solidFill>
                  <a:schemeClr val="tx1"/>
                </a:solidFill>
              </a:rPr>
              <a:t>visi</a:t>
            </a:r>
            <a:r>
              <a:rPr lang="lv-LV" sz="2000" b="1" dirty="0">
                <a:solidFill>
                  <a:schemeClr val="tx1"/>
                </a:solidFill>
              </a:rPr>
              <a:t> </a:t>
            </a:r>
            <a:r>
              <a:rPr lang="lv-LV" sz="2000" dirty="0">
                <a:solidFill>
                  <a:schemeClr val="tx1"/>
                </a:solidFill>
              </a:rPr>
              <a:t>pārskaitītie līdzekļi nav izlietoti. Tādā gadījumā tie jāuzrāda kā atlikums. Ja atskaitē kāds maksājums ir lielāks nekā saņemtie līdzekļi, tad piezīmēs norāda, ka pārtērētie līdzekļi tiek segti no Biedrības vai ieņēmumiem.</a:t>
            </a:r>
            <a:endParaRPr lang="lv-LV" sz="2400" dirty="0">
              <a:solidFill>
                <a:schemeClr val="tx1"/>
              </a:solidFill>
            </a:endParaRPr>
          </a:p>
          <a:p>
            <a:pPr marL="274320" lvl="1" indent="-274320">
              <a:spcBef>
                <a:spcPts val="600"/>
              </a:spcBef>
              <a:buClr>
                <a:schemeClr val="tx2"/>
              </a:buClr>
              <a:buSzPct val="73000"/>
              <a:buFont typeface="Wingdings 2"/>
              <a:buChar char=""/>
            </a:pPr>
            <a:r>
              <a:rPr lang="lv-LV" sz="2400" dirty="0">
                <a:solidFill>
                  <a:schemeClr val="tx1"/>
                </a:solidFill>
              </a:rPr>
              <a:t>LAS ir tiesības aizkavēt nākamajos mēnešos paredzēto</a:t>
            </a:r>
            <a:r>
              <a:rPr lang="lv-LV" sz="2400" b="1" dirty="0">
                <a:solidFill>
                  <a:schemeClr val="tx1"/>
                </a:solidFill>
              </a:rPr>
              <a:t> </a:t>
            </a:r>
            <a:r>
              <a:rPr lang="lv-LV" sz="2400" dirty="0">
                <a:solidFill>
                  <a:schemeClr val="tx1"/>
                </a:solidFill>
              </a:rPr>
              <a:t>finansējumu, ja Biedrība nav iesniegusi atskaiti par iepriekš saņemtajiem</a:t>
            </a:r>
            <a:r>
              <a:rPr lang="lv-LV" sz="2400" b="1" dirty="0">
                <a:solidFill>
                  <a:schemeClr val="tx1"/>
                </a:solidFill>
              </a:rPr>
              <a:t> </a:t>
            </a:r>
            <a:r>
              <a:rPr lang="lv-LV" sz="2400" dirty="0">
                <a:solidFill>
                  <a:schemeClr val="tx1"/>
                </a:solidFill>
              </a:rPr>
              <a:t>finanšu līdzekļiem.</a:t>
            </a:r>
          </a:p>
          <a:p>
            <a:pPr marL="274320" lvl="1" indent="-274320">
              <a:spcBef>
                <a:spcPts val="600"/>
              </a:spcBef>
              <a:buClr>
                <a:schemeClr val="tx2"/>
              </a:buClr>
              <a:buSzPct val="73000"/>
              <a:buFont typeface="Wingdings 2"/>
              <a:buChar char=""/>
            </a:pPr>
            <a:r>
              <a:rPr lang="lv-LV" sz="2400" dirty="0">
                <a:solidFill>
                  <a:schemeClr val="tx1"/>
                </a:solidFill>
              </a:rPr>
              <a:t>Par piešķirtajiem, bet </a:t>
            </a:r>
            <a:r>
              <a:rPr lang="lv-LV" sz="2400" u="sng" dirty="0">
                <a:solidFill>
                  <a:schemeClr val="tx1"/>
                </a:solidFill>
              </a:rPr>
              <a:t>neizlietotajiem finanšu līdzekļiem</a:t>
            </a:r>
            <a:r>
              <a:rPr lang="lv-LV" sz="2400" dirty="0">
                <a:solidFill>
                  <a:schemeClr val="tx1"/>
                </a:solidFill>
              </a:rPr>
              <a:t>, to novirzīšanu citiem pasākumiem, </a:t>
            </a:r>
            <a:r>
              <a:rPr lang="lv-LV" sz="2400" u="sng" dirty="0">
                <a:solidFill>
                  <a:schemeClr val="tx1"/>
                </a:solidFill>
              </a:rPr>
              <a:t>lēmumu pieņem LAS valde</a:t>
            </a:r>
            <a:r>
              <a:rPr lang="lv-LV" sz="2400" dirty="0">
                <a:solidFill>
                  <a:schemeClr val="tx1"/>
                </a:solidFill>
              </a:rPr>
              <a:t>.</a:t>
            </a:r>
          </a:p>
          <a:p>
            <a:endParaRPr lang="lv-LV" dirty="0"/>
          </a:p>
        </p:txBody>
      </p:sp>
      <p:pic>
        <p:nvPicPr>
          <p:cNvPr id="4" name="Picture 3">
            <a:extLst>
              <a:ext uri="{FF2B5EF4-FFF2-40B4-BE49-F238E27FC236}">
                <a16:creationId xmlns:a16="http://schemas.microsoft.com/office/drawing/2014/main" id="{C1CCB49F-453A-471D-9F62-0F9110082C83}"/>
              </a:ext>
            </a:extLst>
          </p:cNvPr>
          <p:cNvPicPr>
            <a:picLocks noChangeAspect="1"/>
          </p:cNvPicPr>
          <p:nvPr/>
        </p:nvPicPr>
        <p:blipFill>
          <a:blip r:embed="rId2"/>
          <a:stretch>
            <a:fillRect/>
          </a:stretch>
        </p:blipFill>
        <p:spPr>
          <a:xfrm>
            <a:off x="8305800" y="6019800"/>
            <a:ext cx="634039" cy="664522"/>
          </a:xfrm>
          <a:prstGeom prst="rect">
            <a:avLst/>
          </a:prstGeom>
        </p:spPr>
      </p:pic>
    </p:spTree>
    <p:extLst>
      <p:ext uri="{BB962C8B-B14F-4D97-AF65-F5344CB8AC3E}">
        <p14:creationId xmlns:p14="http://schemas.microsoft.com/office/powerpoint/2010/main" val="35201549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561</TotalTime>
  <Words>1074</Words>
  <Application>Microsoft Office PowerPoint</Application>
  <PresentationFormat>On-screen Show (4:3)</PresentationFormat>
  <Paragraphs>74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Trebuchet MS</vt:lpstr>
      <vt:lpstr>Wingdings</vt:lpstr>
      <vt:lpstr>Wingdings 2</vt:lpstr>
      <vt:lpstr>Opulent</vt:lpstr>
      <vt:lpstr>par biedru pienākumiem un tiesībām,  par   pasākumu finanšu līdzekļu sadalījumu, piešķiršanu un atskaišu iesniegšanu</vt:lpstr>
      <vt:lpstr>Biedru tiesības un pienākumi</vt:lpstr>
      <vt:lpstr>Biedru tiesības un pienākumi</vt:lpstr>
      <vt:lpstr>Biedru pienākumi</vt:lpstr>
      <vt:lpstr>LAS</vt:lpstr>
      <vt:lpstr>Biedru pienākumi</vt:lpstr>
      <vt:lpstr>Biedru pienākumi</vt:lpstr>
      <vt:lpstr>Biedru pienākumi</vt:lpstr>
      <vt:lpstr>Finanšu atskaites</vt:lpstr>
      <vt:lpstr>Finanšu atskaites</vt:lpstr>
      <vt:lpstr>Finanšu atskaites</vt:lpstr>
      <vt:lpstr>Finanšu atskaites</vt:lpstr>
      <vt:lpstr>Pasākumu atskaite</vt:lpstr>
      <vt:lpstr>las_valde@inbox.lv  https://www.climbing.lv/  https://www.facebook.com/latvijasalpinistusavieniba https://www.facebook.com/profile.php?id=100064622444535&amp;ref=bookmarks https://www.instagram.com/latvijasalpinistusavieniba/ https://www.youtube.com/channel/UClZ_sRhVdhWnwEw8UEsAn-w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Seminārs  par biedru pienākumiem un tiesībām, par budžeta veidošanos, pasākumu finanšu līdzekļu pieprasīšanu, sadalījumu, piešķiršanu un atskaišu iesniegšanu</dc:title>
  <dc:creator>Māra_Direktore</dc:creator>
  <cp:lastModifiedBy>Māra Vilciņa</cp:lastModifiedBy>
  <cp:revision>21</cp:revision>
  <dcterms:created xsi:type="dcterms:W3CDTF">2006-08-16T00:00:00Z</dcterms:created>
  <dcterms:modified xsi:type="dcterms:W3CDTF">2024-04-29T06:40:34Z</dcterms:modified>
</cp:coreProperties>
</file>